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70" r:id="rId3"/>
    <p:sldId id="271" r:id="rId4"/>
    <p:sldId id="278" r:id="rId5"/>
    <p:sldId id="313" r:id="rId6"/>
    <p:sldId id="311" r:id="rId7"/>
    <p:sldId id="312" r:id="rId8"/>
    <p:sldId id="291" r:id="rId9"/>
    <p:sldId id="307" r:id="rId10"/>
    <p:sldId id="308" r:id="rId11"/>
    <p:sldId id="299" r:id="rId12"/>
    <p:sldId id="300" r:id="rId13"/>
    <p:sldId id="314" r:id="rId14"/>
    <p:sldId id="315" r:id="rId15"/>
    <p:sldId id="294" r:id="rId16"/>
    <p:sldId id="301" r:id="rId17"/>
    <p:sldId id="306" r:id="rId18"/>
    <p:sldId id="302" r:id="rId19"/>
    <p:sldId id="309" r:id="rId20"/>
    <p:sldId id="310" r:id="rId21"/>
    <p:sldId id="304" r:id="rId22"/>
    <p:sldId id="305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576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E17C-7A6B-494F-8453-CA5EA8A12E1F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9DE0E-C4CD-4BC2-AC42-C20D6C26CE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97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57BF6-FF50-4A6D-B5CC-039E59ED0429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4B56A-21D0-4B9A-AA0B-F764F8A5CA7D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4B56A-21D0-4B9A-AA0B-F764F8A5CA7D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4B56A-21D0-4B9A-AA0B-F764F8A5CA7D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4B56A-21D0-4B9A-AA0B-F764F8A5CA7D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D1C339-4DE5-4A38-A7C8-0477B9A06D88}" type="slidenum">
              <a:rPr lang="de-DE" altLang="de-DE" smtClean="0"/>
              <a:pPr eaLnBrk="1" hangingPunct="1">
                <a:spcBef>
                  <a:spcPct val="0"/>
                </a:spcBef>
              </a:pPr>
              <a:t>15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C1AE44-2FF5-4B8E-A1BD-92A66D2A0C90}" type="slidenum">
              <a:rPr lang="de-DE" altLang="de-DE" smtClean="0"/>
              <a:pPr eaLnBrk="1" hangingPunct="1">
                <a:spcBef>
                  <a:spcPct val="0"/>
                </a:spcBef>
              </a:pPr>
              <a:t>16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36EF8-7445-44EF-8EF2-A287F664E39D}" type="slidenum">
              <a:rPr lang="de-DE" altLang="de-DE" smtClean="0"/>
              <a:pPr eaLnBrk="1" hangingPunct="1">
                <a:spcBef>
                  <a:spcPct val="0"/>
                </a:spcBef>
              </a:pPr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DAADC-588D-4AED-BC25-6B910CE05020}" type="slidenum">
              <a:rPr lang="de-DE" altLang="de-DE" smtClean="0"/>
              <a:pPr eaLnBrk="1" hangingPunct="1">
                <a:spcBef>
                  <a:spcPct val="0"/>
                </a:spcBef>
              </a:pPr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DAADC-588D-4AED-BC25-6B910CE05020}" type="slidenum">
              <a:rPr lang="de-DE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5388D0-0311-4148-9B04-7535B9B6189D}" type="slidenum">
              <a:rPr lang="de-DE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DAADC-588D-4AED-BC25-6B910CE05020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9DE0E-C4CD-4BC2-AC42-C20D6C26CEB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40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DAADC-588D-4AED-BC25-6B910CE05020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2A18F4-D44C-437F-99C0-71EB55032FAA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DAADC-588D-4AED-BC25-6B910CE05020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DAADC-588D-4AED-BC25-6B910CE05020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36EF8-7445-44EF-8EF2-A287F664E39D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4B56A-21D0-4B9A-AA0B-F764F8A5CA7D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F4B56A-21D0-4B9A-AA0B-F764F8A5CA7D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3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0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0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0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57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57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57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36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47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1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1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 userDrawn="1"/>
        </p:nvSpPr>
        <p:spPr>
          <a:xfrm>
            <a:off x="147638" y="1460500"/>
            <a:ext cx="8928100" cy="5184775"/>
          </a:xfrm>
          <a:prstGeom prst="roundRect">
            <a:avLst>
              <a:gd name="adj" fmla="val 83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09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04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0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16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1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5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1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8724-34AB-4D87-BF98-0A9421074E1B}" type="datetimeFigureOut">
              <a:rPr lang="de-DE" smtClean="0"/>
              <a:t>17.07.2017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51D-1D33-462E-A4EE-6DAB9F31A2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  <p:sldLayoutId id="2147483669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png"/><Relationship Id="rId18" Type="http://schemas.openxmlformats.org/officeDocument/2006/relationships/image" Target="../media/image25.jpeg"/><Relationship Id="rId26" Type="http://schemas.openxmlformats.org/officeDocument/2006/relationships/image" Target="../media/image32.png"/><Relationship Id="rId3" Type="http://schemas.openxmlformats.org/officeDocument/2006/relationships/image" Target="../media/image14.jpeg"/><Relationship Id="rId21" Type="http://schemas.openxmlformats.org/officeDocument/2006/relationships/image" Target="../media/image28.jpeg"/><Relationship Id="rId34" Type="http://schemas.openxmlformats.org/officeDocument/2006/relationships/hyperlink" Target="http://www.creglingen.de/index.php?id=3" TargetMode="External"/><Relationship Id="rId7" Type="http://schemas.openxmlformats.org/officeDocument/2006/relationships/hyperlink" Target="http://wiki.livinglab-bwe.de/images/9/9a/07ba59c81bd04fa09d0d03116abf129d.jpg" TargetMode="External"/><Relationship Id="rId12" Type="http://schemas.openxmlformats.org/officeDocument/2006/relationships/hyperlink" Target="http://wiki.livinglab-bwe.de/images/4/42/Logo_B%C3%BCrgerbusverein_Salach.png" TargetMode="External"/><Relationship Id="rId17" Type="http://schemas.openxmlformats.org/officeDocument/2006/relationships/image" Target="../media/image24.png"/><Relationship Id="rId25" Type="http://schemas.openxmlformats.org/officeDocument/2006/relationships/hyperlink" Target="http://www.lichtenau-baden.de/de/index.php" TargetMode="External"/><Relationship Id="rId33" Type="http://schemas.openxmlformats.org/officeDocument/2006/relationships/image" Target="../media/image38.jpeg"/><Relationship Id="rId38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hyperlink" Target="http://www.freiberg-an.de/index_DEU_WWW.php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24" Type="http://schemas.openxmlformats.org/officeDocument/2006/relationships/image" Target="../media/image31.jpeg"/><Relationship Id="rId32" Type="http://schemas.openxmlformats.org/officeDocument/2006/relationships/image" Target="../media/image37.png"/><Relationship Id="rId37" Type="http://schemas.openxmlformats.org/officeDocument/2006/relationships/image" Target="../media/image41.jpeg"/><Relationship Id="rId5" Type="http://schemas.openxmlformats.org/officeDocument/2006/relationships/image" Target="../media/image16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36" Type="http://schemas.openxmlformats.org/officeDocument/2006/relationships/image" Target="../media/image40.jpeg"/><Relationship Id="rId10" Type="http://schemas.openxmlformats.org/officeDocument/2006/relationships/image" Target="../media/image19.jpeg"/><Relationship Id="rId19" Type="http://schemas.openxmlformats.org/officeDocument/2006/relationships/image" Target="../media/image26.png"/><Relationship Id="rId31" Type="http://schemas.openxmlformats.org/officeDocument/2006/relationships/image" Target="../media/image36.jpeg"/><Relationship Id="rId4" Type="http://schemas.openxmlformats.org/officeDocument/2006/relationships/image" Target="../media/image15.png"/><Relationship Id="rId9" Type="http://schemas.openxmlformats.org/officeDocument/2006/relationships/hyperlink" Target="http://wiki.livinglab-bwe.de/images/d/db/Uli_logo.jpg" TargetMode="External"/><Relationship Id="rId14" Type="http://schemas.openxmlformats.org/officeDocument/2006/relationships/hyperlink" Target="http://wiki.livinglab-bwe.de/images/4/4a/Mobs_logo_2009_lang.jpg" TargetMode="External"/><Relationship Id="rId22" Type="http://schemas.openxmlformats.org/officeDocument/2006/relationships/image" Target="../media/image29.png"/><Relationship Id="rId27" Type="http://schemas.openxmlformats.org/officeDocument/2006/relationships/image" Target="../media/image33.jpeg"/><Relationship Id="rId30" Type="http://schemas.openxmlformats.org/officeDocument/2006/relationships/image" Target="../media/image35.png"/><Relationship Id="rId35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feld 2"/>
          <p:cNvSpPr txBox="1">
            <a:spLocks noChangeArrowheads="1"/>
          </p:cNvSpPr>
          <p:nvPr/>
        </p:nvSpPr>
        <p:spPr bwMode="auto">
          <a:xfrm>
            <a:off x="1022350" y="2201863"/>
            <a:ext cx="4570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latin typeface="HelveticaNeue LT 55 Roman" pitchFamily="34" charset="0"/>
              </a:rPr>
              <a:t>pro</a:t>
            </a:r>
            <a:r>
              <a:rPr lang="de-DE" altLang="de-DE" sz="3600">
                <a:latin typeface="HelveticaNeue LT 55 Roman" pitchFamily="34" charset="0"/>
              </a:rPr>
              <a:t>BürgerBus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>
                <a:latin typeface="HelveticaNeue LT 55 Roman" pitchFamily="34" charset="0"/>
              </a:rPr>
              <a:t>Baden-Württemberg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3600" b="1">
              <a:latin typeface="HelveticaNeue LT 55 Roma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>
                <a:latin typeface="HelveticaNeue LT 55 Roman" pitchFamily="34" charset="0"/>
              </a:rPr>
              <a:t>Landesverband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>
                <a:latin typeface="HelveticaNeue LT 55 Roman" pitchFamily="34" charset="0"/>
              </a:rPr>
              <a:t>der Bürgerbusse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>
                <a:latin typeface="HelveticaNeue LT 55 Roman" pitchFamily="34" charset="0"/>
              </a:rPr>
              <a:t>Baden-Württembergs</a:t>
            </a:r>
          </a:p>
        </p:txBody>
      </p:sp>
    </p:spTree>
    <p:extLst>
      <p:ext uri="{BB962C8B-B14F-4D97-AF65-F5344CB8AC3E}">
        <p14:creationId xmlns:p14="http://schemas.microsoft.com/office/powerpoint/2010/main" val="10221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879238" y="1571168"/>
            <a:ext cx="3928263" cy="5045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73" y="1571168"/>
            <a:ext cx="6727240" cy="5045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0123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094922" y="1598212"/>
            <a:ext cx="4627659" cy="4977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16" name="Textfeld 2"/>
          <p:cNvSpPr txBox="1">
            <a:spLocks noChangeArrowheads="1"/>
          </p:cNvSpPr>
          <p:nvPr/>
        </p:nvSpPr>
        <p:spPr bwMode="auto">
          <a:xfrm>
            <a:off x="1231781" y="5643310"/>
            <a:ext cx="41440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Übersicht Linienführung/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Fahrplan </a:t>
            </a:r>
            <a:endParaRPr lang="de-DE" altLang="de-DE" sz="2800" dirty="0">
              <a:latin typeface="HelveticaNeue LT 55 Roman" pitchFamily="34" charset="0"/>
            </a:endParaRPr>
          </a:p>
        </p:txBody>
      </p:sp>
      <p:pic>
        <p:nvPicPr>
          <p:cNvPr id="8" name="Picture 2" descr="Ähnliches F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504810" y="5712346"/>
            <a:ext cx="508557" cy="4835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43" y="1671620"/>
            <a:ext cx="3407791" cy="47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2476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4094922" y="1598212"/>
            <a:ext cx="4627659" cy="4977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2"/>
          <p:cNvSpPr txBox="1">
            <a:spLocks noChangeArrowheads="1"/>
          </p:cNvSpPr>
          <p:nvPr/>
        </p:nvSpPr>
        <p:spPr bwMode="auto">
          <a:xfrm rot="16200000">
            <a:off x="-603135" y="3576339"/>
            <a:ext cx="3012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Organisation</a:t>
            </a:r>
            <a:endParaRPr lang="de-DE" altLang="de-DE" sz="3600" b="1" dirty="0">
              <a:latin typeface="HelveticaNeue LT 55 Roman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31" y="1598212"/>
            <a:ext cx="6373713" cy="49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5996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94922" y="1598212"/>
            <a:ext cx="4627659" cy="4977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492801" y="2660501"/>
            <a:ext cx="7967625" cy="954107"/>
            <a:chOff x="492801" y="1621771"/>
            <a:chExt cx="7967625" cy="954107"/>
          </a:xfrm>
        </p:grpSpPr>
        <p:sp>
          <p:nvSpPr>
            <p:cNvPr id="4116" name="Textfeld 2"/>
            <p:cNvSpPr txBox="1">
              <a:spLocks noChangeArrowheads="1"/>
            </p:cNvSpPr>
            <p:nvPr/>
          </p:nvSpPr>
          <p:spPr bwMode="auto">
            <a:xfrm>
              <a:off x="1231780" y="1621771"/>
              <a:ext cx="722864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Finanzierung des Busses und des Betriebs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über Werbepartner und Fahrtengelte (0,50€)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0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1662140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492801" y="3654090"/>
            <a:ext cx="8318583" cy="954107"/>
            <a:chOff x="492801" y="2202797"/>
            <a:chExt cx="8318583" cy="954107"/>
          </a:xfrm>
        </p:grpSpPr>
        <p:sp>
          <p:nvSpPr>
            <p:cNvPr id="4114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758893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Fehlbeträge im Jahresabschluss werden von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der Gemeinde getragen (bisher nicht benötigt)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92801" y="4583757"/>
            <a:ext cx="7199751" cy="954107"/>
            <a:chOff x="492801" y="2202797"/>
            <a:chExt cx="7199751" cy="954107"/>
          </a:xfrm>
        </p:grpSpPr>
        <p:sp>
          <p:nvSpPr>
            <p:cNvPr id="14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647010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Konzessionsinhaber: Busunternehmen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Südbaden-Bus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5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>
            <a:off x="492801" y="5486659"/>
            <a:ext cx="5865924" cy="954107"/>
            <a:chOff x="492801" y="2202797"/>
            <a:chExt cx="5865924" cy="954107"/>
          </a:xfrm>
        </p:grpSpPr>
        <p:sp>
          <p:nvSpPr>
            <p:cNvPr id="20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513627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es wird mit gebrauchten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Niederflurfahrzeugen gefahren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1167144" y="1871897"/>
            <a:ext cx="3663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Besonderheiten</a:t>
            </a:r>
          </a:p>
        </p:txBody>
      </p:sp>
    </p:spTree>
    <p:extLst>
      <p:ext uri="{BB962C8B-B14F-4D97-AF65-F5344CB8AC3E}">
        <p14:creationId xmlns:p14="http://schemas.microsoft.com/office/powerpoint/2010/main" val="4846639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94922" y="1598212"/>
            <a:ext cx="4627659" cy="4977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492801" y="2660501"/>
            <a:ext cx="4663387" cy="523875"/>
            <a:chOff x="492801" y="1621771"/>
            <a:chExt cx="4663387" cy="523875"/>
          </a:xfrm>
        </p:grpSpPr>
        <p:sp>
          <p:nvSpPr>
            <p:cNvPr id="4116" name="Textfeld 2"/>
            <p:cNvSpPr txBox="1">
              <a:spLocks noChangeArrowheads="1"/>
            </p:cNvSpPr>
            <p:nvPr/>
          </p:nvSpPr>
          <p:spPr bwMode="auto">
            <a:xfrm>
              <a:off x="1231780" y="1621771"/>
              <a:ext cx="3924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Konzession auf 3 Jahre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0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1662140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492801" y="3222505"/>
            <a:ext cx="8112949" cy="1815882"/>
            <a:chOff x="492801" y="2202797"/>
            <a:chExt cx="8112949" cy="1815882"/>
          </a:xfrm>
        </p:grpSpPr>
        <p:sp>
          <p:nvSpPr>
            <p:cNvPr id="4114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738330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56 Haltestellen in den 4 Teilorten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(einschl. 10 Übergangshaltestellen)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ca. 25 bis 30 Fahrgäste täglich, überwiegend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Senioren und Schüler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92801" y="4956822"/>
            <a:ext cx="4934195" cy="523220"/>
            <a:chOff x="492801" y="2202797"/>
            <a:chExt cx="4934195" cy="523220"/>
          </a:xfrm>
        </p:grpSpPr>
        <p:sp>
          <p:nvSpPr>
            <p:cNvPr id="14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42045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Übergangszeit 5 Minuten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5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/>
          <p:cNvGrpSpPr/>
          <p:nvPr/>
        </p:nvGrpSpPr>
        <p:grpSpPr>
          <a:xfrm>
            <a:off x="492801" y="5581754"/>
            <a:ext cx="7661352" cy="954107"/>
            <a:chOff x="492801" y="2202797"/>
            <a:chExt cx="7661352" cy="954107"/>
          </a:xfrm>
        </p:grpSpPr>
        <p:sp>
          <p:nvSpPr>
            <p:cNvPr id="20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693170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Dokumentation der finanziellen Leistungs-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err="1" smtClean="0">
                  <a:latin typeface="HelveticaNeue LT 55 Roman" pitchFamily="34" charset="0"/>
                </a:rPr>
                <a:t>fähigkeit</a:t>
              </a:r>
              <a:r>
                <a:rPr lang="de-DE" altLang="de-DE" sz="2800" dirty="0" smtClean="0">
                  <a:latin typeface="HelveticaNeue LT 55 Roman" pitchFamily="34" charset="0"/>
                </a:rPr>
                <a:t> durch Businessplan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1167144" y="1871897"/>
            <a:ext cx="3663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Besonderheiten</a:t>
            </a:r>
          </a:p>
        </p:txBody>
      </p:sp>
    </p:spTree>
    <p:extLst>
      <p:ext uri="{BB962C8B-B14F-4D97-AF65-F5344CB8AC3E}">
        <p14:creationId xmlns:p14="http://schemas.microsoft.com/office/powerpoint/2010/main" val="38587671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601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Textfeld 2"/>
          <p:cNvSpPr txBox="1">
            <a:spLocks noChangeArrowheads="1"/>
          </p:cNvSpPr>
          <p:nvPr/>
        </p:nvSpPr>
        <p:spPr bwMode="auto">
          <a:xfrm>
            <a:off x="1156896" y="2835194"/>
            <a:ext cx="600114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Betriebskosten ca. </a:t>
            </a:r>
            <a:r>
              <a:rPr lang="de-DE" altLang="de-DE" sz="2800" dirty="0" smtClean="0">
                <a:latin typeface="HelveticaNeue LT 55 Roman" pitchFamily="34" charset="0"/>
              </a:rPr>
              <a:t>16.000 </a:t>
            </a:r>
            <a:r>
              <a:rPr lang="de-DE" altLang="de-DE" sz="2800" dirty="0">
                <a:latin typeface="HelveticaNeue LT 55 Roman" pitchFamily="34" charset="0"/>
              </a:rPr>
              <a:t>Euro/Jahr</a:t>
            </a:r>
          </a:p>
        </p:txBody>
      </p:sp>
      <p:sp>
        <p:nvSpPr>
          <p:cNvPr id="5135" name="Textfeld 2"/>
          <p:cNvSpPr txBox="1">
            <a:spLocks noChangeArrowheads="1"/>
          </p:cNvSpPr>
          <p:nvPr/>
        </p:nvSpPr>
        <p:spPr bwMode="auto">
          <a:xfrm>
            <a:off x="1147496" y="3398796"/>
            <a:ext cx="6276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Einnahmen aus Werbung </a:t>
            </a:r>
            <a:r>
              <a:rPr lang="de-DE" altLang="de-DE" sz="2800" dirty="0" smtClean="0">
                <a:latin typeface="HelveticaNeue LT 55 Roman" pitchFamily="34" charset="0"/>
              </a:rPr>
              <a:t>ca</a:t>
            </a:r>
            <a:r>
              <a:rPr lang="de-DE" altLang="de-DE" sz="2800" dirty="0">
                <a:latin typeface="HelveticaNeue LT 55 Roman" pitchFamily="34" charset="0"/>
              </a:rPr>
              <a:t>. </a:t>
            </a:r>
            <a:r>
              <a:rPr lang="de-DE" altLang="de-DE" sz="2800" dirty="0" smtClean="0">
                <a:latin typeface="HelveticaNeue LT 55 Roman" pitchFamily="34" charset="0"/>
              </a:rPr>
              <a:t>9.000 </a:t>
            </a:r>
            <a:r>
              <a:rPr lang="de-DE" altLang="de-DE" sz="2800" dirty="0">
                <a:latin typeface="HelveticaNeue LT 55 Roman" pitchFamily="34" charset="0"/>
              </a:rPr>
              <a:t>€</a:t>
            </a:r>
          </a:p>
        </p:txBody>
      </p:sp>
      <p:sp>
        <p:nvSpPr>
          <p:cNvPr id="5133" name="Textfeld 2"/>
          <p:cNvSpPr txBox="1">
            <a:spLocks noChangeArrowheads="1"/>
          </p:cNvSpPr>
          <p:nvPr/>
        </p:nvSpPr>
        <p:spPr bwMode="auto">
          <a:xfrm>
            <a:off x="1147463" y="3983038"/>
            <a:ext cx="4953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Einnahmen aus </a:t>
            </a:r>
            <a:r>
              <a:rPr lang="de-DE" altLang="de-DE" sz="2800" dirty="0" smtClean="0">
                <a:latin typeface="HelveticaNeue LT 55 Roman" pitchFamily="34" charset="0"/>
              </a:rPr>
              <a:t>Fahrentgelten</a:t>
            </a:r>
            <a:endParaRPr lang="de-DE" altLang="de-DE" sz="2800" dirty="0">
              <a:latin typeface="HelveticaNeue LT 55 Roma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ca. </a:t>
            </a:r>
            <a:r>
              <a:rPr lang="de-DE" altLang="de-DE" sz="2800" dirty="0" smtClean="0">
                <a:latin typeface="HelveticaNeue LT 55 Roman" pitchFamily="34" charset="0"/>
              </a:rPr>
              <a:t>14.000 </a:t>
            </a:r>
            <a:r>
              <a:rPr lang="de-DE" altLang="de-DE" sz="2800" dirty="0">
                <a:latin typeface="HelveticaNeue LT 55 Roman" pitchFamily="34" charset="0"/>
              </a:rPr>
              <a:t>€, 1 € je Fahrt</a:t>
            </a:r>
          </a:p>
        </p:txBody>
      </p:sp>
      <p:sp>
        <p:nvSpPr>
          <p:cNvPr id="5131" name="Textfeld 2"/>
          <p:cNvSpPr txBox="1">
            <a:spLocks noChangeArrowheads="1"/>
          </p:cNvSpPr>
          <p:nvPr/>
        </p:nvSpPr>
        <p:spPr bwMode="auto">
          <a:xfrm>
            <a:off x="1147517" y="4973638"/>
            <a:ext cx="668520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Zuschussbedarf einschl. Refinanzierung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ca. </a:t>
            </a:r>
            <a:r>
              <a:rPr lang="de-DE" altLang="de-DE" sz="2800" dirty="0" smtClean="0">
                <a:latin typeface="HelveticaNeue LT 55 Roman" pitchFamily="34" charset="0"/>
              </a:rPr>
              <a:t>4.000 </a:t>
            </a:r>
            <a:r>
              <a:rPr lang="de-DE" altLang="de-DE" sz="2800" dirty="0">
                <a:latin typeface="HelveticaNeue LT 55 Roman" pitchFamily="34" charset="0"/>
              </a:rPr>
              <a:t>€</a:t>
            </a:r>
          </a:p>
        </p:txBody>
      </p:sp>
      <p:sp>
        <p:nvSpPr>
          <p:cNvPr id="5129" name="Textfeld 2"/>
          <p:cNvSpPr txBox="1">
            <a:spLocks noChangeArrowheads="1"/>
          </p:cNvSpPr>
          <p:nvPr/>
        </p:nvSpPr>
        <p:spPr bwMode="auto">
          <a:xfrm>
            <a:off x="1147474" y="5859463"/>
            <a:ext cx="738533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Überschuss ohne Refinanzierung ca. </a:t>
            </a:r>
            <a:r>
              <a:rPr lang="de-DE" altLang="de-DE" sz="2800" dirty="0" smtClean="0">
                <a:latin typeface="HelveticaNeue LT 55 Roman" pitchFamily="34" charset="0"/>
              </a:rPr>
              <a:t>7.000 </a:t>
            </a:r>
            <a:r>
              <a:rPr lang="de-DE" altLang="de-DE" sz="2800" dirty="0">
                <a:latin typeface="HelveticaNeue LT 55 Roman" pitchFamily="34" charset="0"/>
              </a:rPr>
              <a:t>€</a:t>
            </a:r>
          </a:p>
        </p:txBody>
      </p:sp>
      <p:sp>
        <p:nvSpPr>
          <p:cNvPr id="20" name="Textfeld 2"/>
          <p:cNvSpPr txBox="1">
            <a:spLocks noChangeArrowheads="1"/>
          </p:cNvSpPr>
          <p:nvPr/>
        </p:nvSpPr>
        <p:spPr bwMode="auto">
          <a:xfrm>
            <a:off x="1167144" y="1871897"/>
            <a:ext cx="62584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Beispiel für Betriebskosten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525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feld 2"/>
          <p:cNvSpPr txBox="1">
            <a:spLocks noChangeArrowheads="1"/>
          </p:cNvSpPr>
          <p:nvPr/>
        </p:nvSpPr>
        <p:spPr bwMode="auto">
          <a:xfrm>
            <a:off x="976313" y="2651125"/>
            <a:ext cx="44598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latin typeface="HelveticaNeue LT 55 Roman" pitchFamily="34" charset="0"/>
              </a:rPr>
              <a:t>Was können wir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 b="1" dirty="0" smtClean="0">
                <a:latin typeface="HelveticaNeue LT 55 Roman" pitchFamily="34" charset="0"/>
              </a:rPr>
              <a:t>für Sie tun?</a:t>
            </a:r>
            <a:endParaRPr lang="de-DE" altLang="de-DE" sz="4400" b="1" dirty="0">
              <a:latin typeface="HelveticaNeue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826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87898" y="1979548"/>
            <a:ext cx="514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Analyse (wie beschrieben, u.U. Bürgerbeteiligung)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87898" y="3995772"/>
            <a:ext cx="257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Abstimmung mit Stadt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87898" y="4499828"/>
            <a:ext cx="578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Abstimmung mit Busunternehmen und Verkehrsverbund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87898" y="5003884"/>
            <a:ext cx="389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Gewinnung und Schulung der Fahrer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87898" y="5507940"/>
            <a:ext cx="493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Beantragung der notwendigen Genehmigungen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587898" y="2987660"/>
            <a:ext cx="477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Festlegung der Organisation und Finanzierung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87898" y="3491716"/>
            <a:ext cx="334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Welches Fahrzeug und woher?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587898" y="2483604"/>
            <a:ext cx="633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Information von Stadt, Busunternehmen und Verkehrsverbund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587898" y="6011996"/>
            <a:ext cx="416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Informationsveranstaltungen, Werbung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 rot="16200000">
            <a:off x="-894198" y="3090310"/>
            <a:ext cx="4378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latin typeface="HelveticaNeue LT 55 Roman" panose="020B0604020202020204" pitchFamily="34" charset="0"/>
              </a:rPr>
              <a:t>Wir unterstützen </a:t>
            </a:r>
          </a:p>
          <a:p>
            <a:r>
              <a:rPr lang="de-DE" sz="4000" b="1" dirty="0" smtClean="0">
                <a:latin typeface="HelveticaNeue LT 55 Roman" panose="020B0604020202020204" pitchFamily="34" charset="0"/>
              </a:rPr>
              <a:t>Sie bei der </a:t>
            </a:r>
          </a:p>
          <a:p>
            <a:r>
              <a:rPr lang="de-DE" sz="4000" b="1" dirty="0" smtClean="0">
                <a:latin typeface="HelveticaNeue LT 55 Roman" panose="020B0604020202020204" pitchFamily="34" charset="0"/>
              </a:rPr>
              <a:t>Einführung !</a:t>
            </a:r>
            <a:endParaRPr lang="de-DE" sz="4000" b="1" dirty="0">
              <a:latin typeface="HelveticaNeue LT 55 Roman" panose="020B0604020202020204" pitchFamily="34" charset="0"/>
            </a:endParaRPr>
          </a:p>
        </p:txBody>
      </p:sp>
      <p:pic>
        <p:nvPicPr>
          <p:cNvPr id="15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2043337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2547393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3051449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3555505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4059561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4563617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5067673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5571729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Ähnliches Fo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5441" r="9890" b="12647"/>
          <a:stretch/>
        </p:blipFill>
        <p:spPr bwMode="auto">
          <a:xfrm flipH="1">
            <a:off x="2613159" y="6075785"/>
            <a:ext cx="254278" cy="2417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feld 2"/>
          <p:cNvSpPr txBox="1">
            <a:spLocks noChangeArrowheads="1"/>
          </p:cNvSpPr>
          <p:nvPr/>
        </p:nvSpPr>
        <p:spPr bwMode="auto">
          <a:xfrm>
            <a:off x="964282" y="1782863"/>
            <a:ext cx="3625993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latin typeface="HelveticaNeue LT 55 Roman" pitchFamily="34" charset="0"/>
              </a:rPr>
              <a:t>Ansprechpartner</a:t>
            </a:r>
            <a:endParaRPr lang="de-DE" altLang="de-DE" sz="3600" dirty="0">
              <a:latin typeface="HelveticaNeue LT 55 Roman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92799" y="2558879"/>
            <a:ext cx="4334959" cy="1877437"/>
            <a:chOff x="492799" y="2974378"/>
            <a:chExt cx="4334959" cy="1877437"/>
          </a:xfrm>
        </p:grpSpPr>
        <p:sp>
          <p:nvSpPr>
            <p:cNvPr id="16" name="Textfeld 2"/>
            <p:cNvSpPr txBox="1">
              <a:spLocks noChangeArrowheads="1"/>
            </p:cNvSpPr>
            <p:nvPr/>
          </p:nvSpPr>
          <p:spPr bwMode="auto">
            <a:xfrm>
              <a:off x="1203240" y="2974378"/>
              <a:ext cx="3624518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b="1" dirty="0" err="1" smtClean="0">
                  <a:latin typeface="HelveticaNeue LT 55 Roman" pitchFamily="34" charset="0"/>
                </a:rPr>
                <a:t>pro</a:t>
              </a:r>
              <a:r>
                <a:rPr lang="de-DE" altLang="de-DE" sz="2800" dirty="0" err="1" smtClean="0">
                  <a:latin typeface="HelveticaNeue LT 55 Roman" pitchFamily="34" charset="0"/>
                </a:rPr>
                <a:t>BürgerBus</a:t>
              </a:r>
              <a:endParaRPr lang="de-DE" altLang="de-DE" sz="2800" dirty="0" smtClean="0">
                <a:latin typeface="HelveticaNeue LT 55 Roman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Baden-Württemberg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dirty="0" smtClean="0">
                  <a:latin typeface="HelveticaNeue LT 55 Roman" pitchFamily="34" charset="0"/>
                </a:rPr>
                <a:t>Geschäftsstelle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dirty="0" err="1" smtClean="0">
                  <a:latin typeface="HelveticaNeue LT 55 Roman" pitchFamily="34" charset="0"/>
                </a:rPr>
                <a:t>Blätscherstraße</a:t>
              </a:r>
              <a:r>
                <a:rPr lang="de-DE" altLang="de-DE" sz="2000" dirty="0" smtClean="0">
                  <a:latin typeface="HelveticaNeue LT 55 Roman" pitchFamily="34" charset="0"/>
                </a:rPr>
                <a:t> 20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dirty="0" smtClean="0">
                  <a:latin typeface="HelveticaNeue LT 55 Roman" pitchFamily="34" charset="0"/>
                </a:rPr>
                <a:t>73240 Wendlingen am Neckar</a:t>
              </a:r>
              <a:endParaRPr lang="de-DE" altLang="de-DE" sz="2000" dirty="0">
                <a:latin typeface="HelveticaNeue LT 55 Roman" pitchFamily="34" charset="0"/>
              </a:endParaRPr>
            </a:p>
          </p:txBody>
        </p:sp>
        <p:pic>
          <p:nvPicPr>
            <p:cNvPr id="13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799" y="3014092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3497581" y="4588716"/>
            <a:ext cx="5112608" cy="1877437"/>
            <a:chOff x="492799" y="2974378"/>
            <a:chExt cx="5112608" cy="1877437"/>
          </a:xfrm>
        </p:grpSpPr>
        <p:sp>
          <p:nvSpPr>
            <p:cNvPr id="10" name="Textfeld 2"/>
            <p:cNvSpPr txBox="1">
              <a:spLocks noChangeArrowheads="1"/>
            </p:cNvSpPr>
            <p:nvPr/>
          </p:nvSpPr>
          <p:spPr bwMode="auto">
            <a:xfrm>
              <a:off x="1203240" y="2974378"/>
              <a:ext cx="4402167" cy="18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Nahverkehrsgesellschaft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Baden-Württemberg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dirty="0" err="1" smtClean="0">
                  <a:latin typeface="HelveticaNeue LT 55 Roman" pitchFamily="34" charset="0"/>
                </a:rPr>
                <a:t>Kompetenzentrum</a:t>
              </a:r>
              <a:r>
                <a:rPr lang="de-DE" altLang="de-DE" sz="2000" dirty="0" smtClean="0">
                  <a:latin typeface="HelveticaNeue LT 55 Roman" pitchFamily="34" charset="0"/>
                </a:rPr>
                <a:t> Innovativer ÖPNV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dirty="0" smtClean="0">
                  <a:latin typeface="HelveticaNeue LT 55 Roman" pitchFamily="34" charset="0"/>
                </a:rPr>
                <a:t>Wilhelmstraße 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dirty="0" smtClean="0">
                  <a:latin typeface="HelveticaNeue LT 55 Roman" pitchFamily="34" charset="0"/>
                </a:rPr>
                <a:t>70162 Stuttgart</a:t>
              </a:r>
              <a:endParaRPr lang="de-DE" altLang="de-DE" sz="2000" dirty="0">
                <a:latin typeface="HelveticaNeue LT 55 Roman" pitchFamily="34" charset="0"/>
              </a:endParaRPr>
            </a:p>
          </p:txBody>
        </p:sp>
        <p:pic>
          <p:nvPicPr>
            <p:cNvPr id="1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799" y="3014092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53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feld 2"/>
          <p:cNvSpPr txBox="1">
            <a:spLocks noChangeArrowheads="1"/>
          </p:cNvSpPr>
          <p:nvPr/>
        </p:nvSpPr>
        <p:spPr bwMode="auto">
          <a:xfrm>
            <a:off x="214313" y="2098675"/>
            <a:ext cx="158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latin typeface="HelveticaNeue LT 55 Roman" pitchFamily="34" charset="0"/>
              </a:rPr>
              <a:t>Wir sind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04811" y="2771775"/>
            <a:ext cx="3391741" cy="523220"/>
            <a:chOff x="504811" y="2771775"/>
            <a:chExt cx="3391741" cy="523220"/>
          </a:xfrm>
        </p:grpSpPr>
        <p:sp>
          <p:nvSpPr>
            <p:cNvPr id="8195" name="Textfeld 2"/>
            <p:cNvSpPr txBox="1">
              <a:spLocks noChangeArrowheads="1"/>
            </p:cNvSpPr>
            <p:nvPr/>
          </p:nvSpPr>
          <p:spPr bwMode="auto">
            <a:xfrm>
              <a:off x="1171575" y="2771775"/>
              <a:ext cx="27249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26 Bürgerbusse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6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281148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504811" y="3473536"/>
            <a:ext cx="5517563" cy="523220"/>
            <a:chOff x="504811" y="3473536"/>
            <a:chExt cx="5517563" cy="523220"/>
          </a:xfrm>
        </p:grpSpPr>
        <p:sp>
          <p:nvSpPr>
            <p:cNvPr id="8206" name="Textfeld 2"/>
            <p:cNvSpPr txBox="1">
              <a:spLocks noChangeArrowheads="1"/>
            </p:cNvSpPr>
            <p:nvPr/>
          </p:nvSpPr>
          <p:spPr bwMode="auto">
            <a:xfrm>
              <a:off x="1171493" y="3473536"/>
              <a:ext cx="48508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>
                  <a:latin typeface="HelveticaNeue LT 55 Roman" pitchFamily="34" charset="0"/>
                </a:rPr>
                <a:t>ca. </a:t>
              </a:r>
              <a:r>
                <a:rPr lang="de-DE" altLang="de-DE" sz="2800" dirty="0" smtClean="0">
                  <a:latin typeface="HelveticaNeue LT 55 Roman" pitchFamily="34" charset="0"/>
                </a:rPr>
                <a:t>900 </a:t>
              </a:r>
              <a:r>
                <a:rPr lang="de-DE" altLang="de-DE" sz="2800" dirty="0">
                  <a:latin typeface="HelveticaNeue LT 55 Roman" pitchFamily="34" charset="0"/>
                </a:rPr>
                <a:t>ehrenamtliche Fahrer</a:t>
              </a:r>
            </a:p>
          </p:txBody>
        </p:sp>
        <p:pic>
          <p:nvPicPr>
            <p:cNvPr id="17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3513250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504811" y="4265699"/>
            <a:ext cx="5714391" cy="523220"/>
            <a:chOff x="504811" y="4265699"/>
            <a:chExt cx="5714391" cy="523220"/>
          </a:xfrm>
        </p:grpSpPr>
        <p:sp>
          <p:nvSpPr>
            <p:cNvPr id="8204" name="Textfeld 2"/>
            <p:cNvSpPr txBox="1">
              <a:spLocks noChangeArrowheads="1"/>
            </p:cNvSpPr>
            <p:nvPr/>
          </p:nvSpPr>
          <p:spPr bwMode="auto">
            <a:xfrm>
              <a:off x="1171474" y="4265699"/>
              <a:ext cx="504772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>
                  <a:latin typeface="HelveticaNeue LT 55 Roman" pitchFamily="34" charset="0"/>
                </a:rPr>
                <a:t>ca. </a:t>
              </a:r>
              <a:r>
                <a:rPr lang="de-DE" altLang="de-DE" sz="2800" dirty="0" smtClean="0">
                  <a:latin typeface="HelveticaNeue LT 55 Roman" pitchFamily="34" charset="0"/>
                </a:rPr>
                <a:t>270.000 </a:t>
              </a:r>
              <a:r>
                <a:rPr lang="de-DE" altLang="de-DE" sz="2800" dirty="0">
                  <a:latin typeface="HelveticaNeue LT 55 Roman" pitchFamily="34" charset="0"/>
                </a:rPr>
                <a:t>Fahrgäste im Jahr</a:t>
              </a:r>
            </a:p>
          </p:txBody>
        </p:sp>
        <p:pic>
          <p:nvPicPr>
            <p:cNvPr id="18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4305413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504811" y="5056277"/>
            <a:ext cx="6432564" cy="522287"/>
            <a:chOff x="504811" y="5056277"/>
            <a:chExt cx="6432564" cy="522287"/>
          </a:xfrm>
        </p:grpSpPr>
        <p:sp>
          <p:nvSpPr>
            <p:cNvPr id="8202" name="Textfeld 2"/>
            <p:cNvSpPr txBox="1">
              <a:spLocks noChangeArrowheads="1"/>
            </p:cNvSpPr>
            <p:nvPr/>
          </p:nvSpPr>
          <p:spPr bwMode="auto">
            <a:xfrm>
              <a:off x="1171421" y="5056277"/>
              <a:ext cx="5765954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gegründet am 17. September 2014</a:t>
              </a:r>
            </a:p>
          </p:txBody>
        </p:sp>
        <p:pic>
          <p:nvPicPr>
            <p:cNvPr id="19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5095058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37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438413" y="2329995"/>
            <a:ext cx="421653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Wenn Du mal ein Projekt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brauchst, an dem kaum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einer kritisiert,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wo Dich viele loben,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dann mach einen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 dirty="0">
              <a:latin typeface="HelveticaNeue LT 55 Roma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Bürgerbus</a:t>
            </a: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1480781" y="5759268"/>
            <a:ext cx="28164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 smtClean="0">
                <a:latin typeface="HelveticaNeue LT 55 Roman" pitchFamily="34" charset="0"/>
              </a:rPr>
              <a:t>Matthias Wittlinger,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 smtClean="0">
                <a:latin typeface="HelveticaNeue LT 55 Roman" pitchFamily="34" charset="0"/>
              </a:rPr>
              <a:t>Bürgermeister von </a:t>
            </a:r>
            <a:r>
              <a:rPr lang="de-DE" altLang="de-DE" sz="1600" dirty="0" err="1" smtClean="0">
                <a:latin typeface="HelveticaNeue LT 55 Roman" pitchFamily="34" charset="0"/>
              </a:rPr>
              <a:t>Uhingen</a:t>
            </a:r>
            <a:endParaRPr lang="de-DE" altLang="de-DE" sz="1600" dirty="0" smtClean="0">
              <a:latin typeface="HelveticaNeue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1" descr="Bürgerbus-Planksta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2" y="4420672"/>
            <a:ext cx="912835" cy="91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68" y="5140927"/>
            <a:ext cx="1752310" cy="7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2"/>
          <a:stretch>
            <a:fillRect/>
          </a:stretch>
        </p:blipFill>
        <p:spPr bwMode="auto">
          <a:xfrm>
            <a:off x="5812472" y="3711376"/>
            <a:ext cx="1550663" cy="57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49" y="2112312"/>
            <a:ext cx="1253676" cy="57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4" descr="Datei:07ba59c81bd04fa09d0d03116abf129d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20" y="2791357"/>
            <a:ext cx="1155732" cy="9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Datei:Uli 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78" y="2208183"/>
            <a:ext cx="1296277" cy="10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Grafik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59" y="2136168"/>
            <a:ext cx="1509483" cy="52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8" descr="Datei:Logo Bürgerbusverein Salach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36" y="2790793"/>
            <a:ext cx="1348057" cy="8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0" descr="Datei:Mobs logo 2009 lan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68" y="3122260"/>
            <a:ext cx="1609779" cy="4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 descr="10Logowe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51029"/>
            <a:ext cx="1059529" cy="230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Starten auch Sie mit uns durch!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74" y="2829562"/>
            <a:ext cx="1214710" cy="7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6" descr="http://www.pfullendorf.de/uploads/pics/logo_buergerbus_neu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2" y="3664159"/>
            <a:ext cx="1323358" cy="69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" descr="http://www.bürgerbus-wiernsheim.de/mediapool/111/1115556/resources/keyvisual/customke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1"/>
          <a:stretch>
            <a:fillRect/>
          </a:stretch>
        </p:blipFill>
        <p:spPr bwMode="auto">
          <a:xfrm>
            <a:off x="2035215" y="4863947"/>
            <a:ext cx="935257" cy="86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" descr="http://www.buergerbus-denkendorf.de/attachments/Image/Buergerbus-Logo_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62" y="1939925"/>
            <a:ext cx="1247945" cy="83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6" descr="Logo Bürgerbus 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58" y="3760934"/>
            <a:ext cx="1323814" cy="6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8" descr="Logo von Bad Wimpf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02" y="3273177"/>
            <a:ext cx="1010028" cy="5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11" descr="Wappen und Schriftzug der Gemeinde Fischerbach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91" y="4442273"/>
            <a:ext cx="1129311" cy="3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13" descr="http://www.buergerbus-breisach.de/s/misc/logo.jpg?t=139145660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0" r="32648" b="50244"/>
          <a:stretch>
            <a:fillRect/>
          </a:stretch>
        </p:blipFill>
        <p:spPr bwMode="auto">
          <a:xfrm>
            <a:off x="3021279" y="3975640"/>
            <a:ext cx="1702694" cy="6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15" descr="zur Startseite">
            <a:hlinkClick r:id="rId25" tooltip="zur Startseite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20" y="3704928"/>
            <a:ext cx="1243981" cy="69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19" descr="Logo Ehninger Bündnis für Familie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15" y="4607477"/>
            <a:ext cx="698225" cy="6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1" descr="Logo der Gemeinde Talhei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08" y="4420953"/>
            <a:ext cx="1124121" cy="4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3" descr="Stadt Freiberg am Neckar">
            <a:hlinkClick r:id="rId29" tooltip="Zur Startseite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94" y="4895423"/>
            <a:ext cx="1390792" cy="6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5" descr="http://www.ortsbus-botnang.de/Bilder/Titel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15" y="5917329"/>
            <a:ext cx="1781455" cy="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9" descr="http://www.buergerstiftung-oberschwaben.de/images/rb_buergerstiftung_logo_neutral_4c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05" y="4436857"/>
            <a:ext cx="1501885" cy="4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41" descr="http://www.furtwangen.de/site/Furtwangen/get/1419225/logo_stadt_furtwangen_rgb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74" y="5041210"/>
            <a:ext cx="1270863" cy="53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 descr="Stadt Creglingen im Main-Tauber-Kreis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0" y="5120731"/>
            <a:ext cx="1308741" cy="5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5" descr="/index.php/home/leben-in-niederstetten/niederstetten-2025/buergerbus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3217" r="4378" b="49249"/>
          <a:stretch>
            <a:fillRect/>
          </a:stretch>
        </p:blipFill>
        <p:spPr bwMode="auto">
          <a:xfrm>
            <a:off x="1279764" y="5679053"/>
            <a:ext cx="1836940" cy="6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47" descr="Stadt Schramberg im Schwarzwald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22" y="5446771"/>
            <a:ext cx="1626711" cy="7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00" name="Gruppieren 47"/>
          <p:cNvGrpSpPr>
            <a:grpSpLocks/>
          </p:cNvGrpSpPr>
          <p:nvPr/>
        </p:nvGrpSpPr>
        <p:grpSpPr bwMode="auto">
          <a:xfrm>
            <a:off x="8381158" y="4317585"/>
            <a:ext cx="540593" cy="1908344"/>
            <a:chOff x="6377097" y="3387256"/>
            <a:chExt cx="468324" cy="1844563"/>
          </a:xfrm>
        </p:grpSpPr>
        <p:pic>
          <p:nvPicPr>
            <p:cNvPr id="7201" name="Picture 2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"/>
            <a:stretch>
              <a:fillRect/>
            </a:stretch>
          </p:blipFill>
          <p:spPr bwMode="auto">
            <a:xfrm>
              <a:off x="6377097" y="3387256"/>
              <a:ext cx="468324" cy="1844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chteck 49"/>
            <p:cNvSpPr/>
            <p:nvPr/>
          </p:nvSpPr>
          <p:spPr>
            <a:xfrm>
              <a:off x="6439715" y="3490465"/>
              <a:ext cx="199415" cy="1184589"/>
            </a:xfrm>
            <a:prstGeom prst="rect">
              <a:avLst/>
            </a:prstGeom>
            <a:solidFill>
              <a:srgbClr val="EBA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188791" y="1836822"/>
            <a:ext cx="8802094" cy="445273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74" name="Textfeld 21"/>
          <p:cNvSpPr txBox="1">
            <a:spLocks noChangeArrowheads="1"/>
          </p:cNvSpPr>
          <p:nvPr/>
        </p:nvSpPr>
        <p:spPr bwMode="auto">
          <a:xfrm>
            <a:off x="767066" y="3058789"/>
            <a:ext cx="790344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800" b="1" dirty="0" smtClean="0"/>
              <a:t>Wir wünschen gutes Gelingen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800" b="1" dirty="0" smtClean="0"/>
              <a:t>und freuen uns auf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800" b="1" dirty="0" smtClean="0"/>
              <a:t>weitere Bürgerbusse im Land !</a:t>
            </a:r>
            <a:endParaRPr lang="de-DE" alt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3164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feld 2"/>
          <p:cNvSpPr txBox="1">
            <a:spLocks noChangeArrowheads="1"/>
          </p:cNvSpPr>
          <p:nvPr/>
        </p:nvSpPr>
        <p:spPr bwMode="auto">
          <a:xfrm>
            <a:off x="1395413" y="3460750"/>
            <a:ext cx="2022475" cy="1107996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Vielen Dank !</a:t>
            </a:r>
            <a:endParaRPr lang="de-DE" altLang="de-DE" sz="3600" b="1" dirty="0">
              <a:latin typeface="HelveticaNeue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9511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feld 2"/>
          <p:cNvSpPr txBox="1">
            <a:spLocks noChangeArrowheads="1"/>
          </p:cNvSpPr>
          <p:nvPr/>
        </p:nvSpPr>
        <p:spPr bwMode="auto">
          <a:xfrm>
            <a:off x="333375" y="1963738"/>
            <a:ext cx="4005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latin typeface="HelveticaNeue LT 55 Roman" pitchFamily="34" charset="0"/>
              </a:rPr>
              <a:t>Wir engagieren uns zur 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504811" y="2600325"/>
            <a:ext cx="3964002" cy="522288"/>
            <a:chOff x="504811" y="2600325"/>
            <a:chExt cx="3964002" cy="522288"/>
          </a:xfrm>
        </p:grpSpPr>
        <p:sp>
          <p:nvSpPr>
            <p:cNvPr id="9219" name="Textfeld 2"/>
            <p:cNvSpPr txBox="1">
              <a:spLocks noChangeArrowheads="1"/>
            </p:cNvSpPr>
            <p:nvPr/>
          </p:nvSpPr>
          <p:spPr bwMode="auto">
            <a:xfrm>
              <a:off x="1201738" y="2600325"/>
              <a:ext cx="32670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Förderung der Idee</a:t>
              </a:r>
            </a:p>
          </p:txBody>
        </p:sp>
        <p:pic>
          <p:nvPicPr>
            <p:cNvPr id="15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263910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504810" y="3235325"/>
            <a:ext cx="5341953" cy="1384300"/>
            <a:chOff x="504810" y="3235325"/>
            <a:chExt cx="5341953" cy="1384300"/>
          </a:xfrm>
        </p:grpSpPr>
        <p:sp>
          <p:nvSpPr>
            <p:cNvPr id="9229" name="Textfeld 2"/>
            <p:cNvSpPr txBox="1">
              <a:spLocks noChangeArrowheads="1"/>
            </p:cNvSpPr>
            <p:nvPr/>
          </p:nvSpPr>
          <p:spPr bwMode="auto">
            <a:xfrm>
              <a:off x="1201375" y="3235325"/>
              <a:ext cx="4645388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Verbesserung der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technischen und rechtlichen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Rahmenbedingungen</a:t>
              </a:r>
            </a:p>
          </p:txBody>
        </p:sp>
        <p:pic>
          <p:nvPicPr>
            <p:cNvPr id="16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0" y="3259348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504809" y="4732338"/>
            <a:ext cx="5321316" cy="954087"/>
            <a:chOff x="504809" y="4732338"/>
            <a:chExt cx="5321316" cy="954087"/>
          </a:xfrm>
        </p:grpSpPr>
        <p:sp>
          <p:nvSpPr>
            <p:cNvPr id="9227" name="Textfeld 2"/>
            <p:cNvSpPr txBox="1">
              <a:spLocks noChangeArrowheads="1"/>
            </p:cNvSpPr>
            <p:nvPr/>
          </p:nvSpPr>
          <p:spPr bwMode="auto">
            <a:xfrm>
              <a:off x="1201405" y="4732338"/>
              <a:ext cx="462472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Unterstützung bestehender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Projekte</a:t>
              </a:r>
            </a:p>
          </p:txBody>
        </p:sp>
        <p:pic>
          <p:nvPicPr>
            <p:cNvPr id="17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09" y="479038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504811" y="5799138"/>
            <a:ext cx="4983177" cy="523875"/>
            <a:chOff x="504811" y="5799138"/>
            <a:chExt cx="4983177" cy="523875"/>
          </a:xfrm>
        </p:grpSpPr>
        <p:sp>
          <p:nvSpPr>
            <p:cNvPr id="9225" name="Textfeld 2"/>
            <p:cNvSpPr txBox="1">
              <a:spLocks noChangeArrowheads="1"/>
            </p:cNvSpPr>
            <p:nvPr/>
          </p:nvSpPr>
          <p:spPr bwMode="auto">
            <a:xfrm>
              <a:off x="1201417" y="5799138"/>
              <a:ext cx="428657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latin typeface="HelveticaNeue LT 55 Roman" pitchFamily="34" charset="0"/>
                </a:rPr>
                <a:t>Förderung neuer Projekte</a:t>
              </a:r>
            </a:p>
          </p:txBody>
        </p:sp>
        <p:pic>
          <p:nvPicPr>
            <p:cNvPr id="18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583950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02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1201738" y="3204601"/>
            <a:ext cx="2441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Fred Schuster</a:t>
            </a:r>
            <a:endParaRPr lang="de-DE" altLang="de-DE" sz="2800" dirty="0">
              <a:latin typeface="HelveticaNeue LT 55 Roman" pitchFamily="34" charset="0"/>
            </a:endParaRPr>
          </a:p>
        </p:txBody>
      </p:sp>
      <p:sp>
        <p:nvSpPr>
          <p:cNvPr id="9220" name="Textfeld 2"/>
          <p:cNvSpPr txBox="1">
            <a:spLocks noChangeArrowheads="1"/>
          </p:cNvSpPr>
          <p:nvPr/>
        </p:nvSpPr>
        <p:spPr bwMode="auto">
          <a:xfrm>
            <a:off x="333375" y="1963738"/>
            <a:ext cx="1955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Zur Person</a:t>
            </a:r>
            <a:endParaRPr lang="de-DE" altLang="de-DE" sz="2800" dirty="0">
              <a:latin typeface="HelveticaNeue LT 55 Roman" pitchFamily="34" charset="0"/>
            </a:endParaRPr>
          </a:p>
        </p:txBody>
      </p:sp>
      <p:sp>
        <p:nvSpPr>
          <p:cNvPr id="9227" name="Textfeld 2"/>
          <p:cNvSpPr txBox="1">
            <a:spLocks noChangeArrowheads="1"/>
          </p:cNvSpPr>
          <p:nvPr/>
        </p:nvSpPr>
        <p:spPr bwMode="auto">
          <a:xfrm>
            <a:off x="1201406" y="4851157"/>
            <a:ext cx="45235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Betriebsführung Bürgerbus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Wendlingen am Neckar</a:t>
            </a:r>
            <a:endParaRPr lang="de-DE" altLang="de-DE" sz="2800" dirty="0">
              <a:latin typeface="HelveticaNeue LT 55 Roman" pitchFamily="34" charset="0"/>
            </a:endParaRPr>
          </a:p>
        </p:txBody>
      </p:sp>
      <p:sp>
        <p:nvSpPr>
          <p:cNvPr id="9225" name="Textfeld 2"/>
          <p:cNvSpPr txBox="1">
            <a:spLocks noChangeArrowheads="1"/>
          </p:cNvSpPr>
          <p:nvPr/>
        </p:nvSpPr>
        <p:spPr bwMode="auto">
          <a:xfrm>
            <a:off x="1201418" y="5799136"/>
            <a:ext cx="6391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Geschäftsführer des Landesverbandes</a:t>
            </a:r>
            <a:endParaRPr lang="de-DE" altLang="de-DE" sz="2800" dirty="0">
              <a:latin typeface="HelveticaNeue LT 55 Roman" pitchFamily="34" charset="0"/>
            </a:endParaRPr>
          </a:p>
        </p:txBody>
      </p:sp>
      <p:sp>
        <p:nvSpPr>
          <p:cNvPr id="16" name="Textfeld 2"/>
          <p:cNvSpPr txBox="1">
            <a:spLocks noChangeArrowheads="1"/>
          </p:cNvSpPr>
          <p:nvPr/>
        </p:nvSpPr>
        <p:spPr bwMode="auto">
          <a:xfrm>
            <a:off x="1203254" y="3915053"/>
            <a:ext cx="47856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Stadtverwaltung Wendlingen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 smtClean="0">
                <a:latin typeface="HelveticaNeue LT 55 Roman" pitchFamily="34" charset="0"/>
              </a:rPr>
              <a:t>am Neckar</a:t>
            </a:r>
            <a:endParaRPr lang="de-DE" altLang="de-DE" sz="2800" dirty="0">
              <a:latin typeface="HelveticaNeue LT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>
            <a:spLocks noChangeArrowheads="1"/>
          </p:cNvSpPr>
          <p:nvPr/>
        </p:nvSpPr>
        <p:spPr bwMode="auto">
          <a:xfrm>
            <a:off x="531057" y="2201863"/>
            <a:ext cx="525393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>
                <a:latin typeface="HelveticaNeue LT 55 Roman" pitchFamily="34" charset="0"/>
              </a:rPr>
              <a:t>Was </a:t>
            </a:r>
            <a:r>
              <a:rPr lang="de-DE" altLang="de-DE" sz="3600" b="1" dirty="0" smtClean="0">
                <a:latin typeface="HelveticaNeue LT 55 Roman" pitchFamily="34" charset="0"/>
              </a:rPr>
              <a:t>ist ein Bürgerbus</a:t>
            </a:r>
            <a:r>
              <a:rPr lang="de-DE" altLang="de-DE" sz="3600" b="1" dirty="0">
                <a:latin typeface="HelveticaNeue LT 55 Roman" pitchFamily="34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5" r="65460" b="3363"/>
          <a:stretch/>
        </p:blipFill>
        <p:spPr bwMode="auto">
          <a:xfrm>
            <a:off x="395536" y="4293096"/>
            <a:ext cx="2516790" cy="2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5" t="20781" b="19851"/>
          <a:stretch/>
        </p:blipFill>
        <p:spPr bwMode="auto">
          <a:xfrm flipH="1">
            <a:off x="3419872" y="2924944"/>
            <a:ext cx="1162624" cy="112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123728" y="3212976"/>
            <a:ext cx="11521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de-DE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9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504811" y="2226628"/>
            <a:ext cx="2946197" cy="523220"/>
            <a:chOff x="504811" y="2226628"/>
            <a:chExt cx="2946197" cy="523220"/>
          </a:xfrm>
        </p:grpSpPr>
        <p:sp>
          <p:nvSpPr>
            <p:cNvPr id="9219" name="Textfeld 2"/>
            <p:cNvSpPr txBox="1">
              <a:spLocks noChangeArrowheads="1"/>
            </p:cNvSpPr>
            <p:nvPr/>
          </p:nvSpPr>
          <p:spPr bwMode="auto">
            <a:xfrm>
              <a:off x="1201738" y="2226628"/>
              <a:ext cx="22492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ehrenamtlich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026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2266342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490252" y="2911287"/>
            <a:ext cx="5873114" cy="523220"/>
            <a:chOff x="490252" y="2911287"/>
            <a:chExt cx="5873114" cy="523220"/>
          </a:xfrm>
        </p:grpSpPr>
        <p:sp>
          <p:nvSpPr>
            <p:cNvPr id="9229" name="Textfeld 2"/>
            <p:cNvSpPr txBox="1">
              <a:spLocks noChangeArrowheads="1"/>
            </p:cNvSpPr>
            <p:nvPr/>
          </p:nvSpPr>
          <p:spPr bwMode="auto">
            <a:xfrm>
              <a:off x="1201375" y="2911287"/>
              <a:ext cx="516199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Linienverkehr nach § 42 PBefG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0252" y="2951001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490252" y="5052363"/>
            <a:ext cx="2881952" cy="523631"/>
            <a:chOff x="490252" y="5052363"/>
            <a:chExt cx="2881952" cy="523631"/>
          </a:xfrm>
        </p:grpSpPr>
        <p:sp>
          <p:nvSpPr>
            <p:cNvPr id="9225" name="Textfeld 2"/>
            <p:cNvSpPr txBox="1">
              <a:spLocks noChangeArrowheads="1"/>
            </p:cNvSpPr>
            <p:nvPr/>
          </p:nvSpPr>
          <p:spPr bwMode="auto">
            <a:xfrm>
              <a:off x="1201417" y="5052363"/>
              <a:ext cx="21707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FS-Klasse B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2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0252" y="5092488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490252" y="4332283"/>
            <a:ext cx="2761947" cy="523220"/>
            <a:chOff x="490252" y="4332283"/>
            <a:chExt cx="2761947" cy="523220"/>
          </a:xfrm>
        </p:grpSpPr>
        <p:sp>
          <p:nvSpPr>
            <p:cNvPr id="16" name="Textfeld 2"/>
            <p:cNvSpPr txBox="1">
              <a:spLocks noChangeArrowheads="1"/>
            </p:cNvSpPr>
            <p:nvPr/>
          </p:nvSpPr>
          <p:spPr bwMode="auto">
            <a:xfrm>
              <a:off x="1203240" y="4332283"/>
              <a:ext cx="20489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8 Sitzplätze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3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0252" y="437199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490251" y="3612203"/>
            <a:ext cx="4590845" cy="523220"/>
            <a:chOff x="490251" y="3612203"/>
            <a:chExt cx="4590845" cy="523220"/>
          </a:xfrm>
        </p:grpSpPr>
        <p:sp>
          <p:nvSpPr>
            <p:cNvPr id="9227" name="Textfeld 2"/>
            <p:cNvSpPr txBox="1">
              <a:spLocks noChangeArrowheads="1"/>
            </p:cNvSpPr>
            <p:nvPr/>
          </p:nvSpPr>
          <p:spPr bwMode="auto">
            <a:xfrm>
              <a:off x="1203240" y="3612203"/>
              <a:ext cx="38778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barrierefreie Fahrzeuge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4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0251" y="365191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504811" y="5777257"/>
            <a:ext cx="3382897" cy="523220"/>
            <a:chOff x="504811" y="5777257"/>
            <a:chExt cx="3382897" cy="523220"/>
          </a:xfrm>
        </p:grpSpPr>
        <p:sp>
          <p:nvSpPr>
            <p:cNvPr id="19" name="Textfeld 2"/>
            <p:cNvSpPr txBox="1">
              <a:spLocks noChangeArrowheads="1"/>
            </p:cNvSpPr>
            <p:nvPr/>
          </p:nvSpPr>
          <p:spPr bwMode="auto">
            <a:xfrm>
              <a:off x="1186840" y="5777257"/>
              <a:ext cx="27008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Verkehrsbetrieb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5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5816971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71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504811" y="2226628"/>
            <a:ext cx="2878871" cy="523220"/>
            <a:chOff x="504811" y="2226628"/>
            <a:chExt cx="2878871" cy="523220"/>
          </a:xfrm>
        </p:grpSpPr>
        <p:sp>
          <p:nvSpPr>
            <p:cNvPr id="9219" name="Textfeld 2"/>
            <p:cNvSpPr txBox="1">
              <a:spLocks noChangeArrowheads="1"/>
            </p:cNvSpPr>
            <p:nvPr/>
          </p:nvSpPr>
          <p:spPr bwMode="auto">
            <a:xfrm>
              <a:off x="1201738" y="2226628"/>
              <a:ext cx="21819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Beförderung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2266342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504810" y="2911287"/>
            <a:ext cx="3399549" cy="523220"/>
            <a:chOff x="504810" y="2911287"/>
            <a:chExt cx="3399549" cy="523220"/>
          </a:xfrm>
        </p:grpSpPr>
        <p:sp>
          <p:nvSpPr>
            <p:cNvPr id="9229" name="Textfeld 2"/>
            <p:cNvSpPr txBox="1">
              <a:spLocks noChangeArrowheads="1"/>
            </p:cNvSpPr>
            <p:nvPr/>
          </p:nvSpPr>
          <p:spPr bwMode="auto">
            <a:xfrm>
              <a:off x="1201375" y="2911287"/>
              <a:ext cx="27029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Kommunikation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2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0" y="2951001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/>
          <p:cNvGrpSpPr/>
          <p:nvPr/>
        </p:nvGrpSpPr>
        <p:grpSpPr>
          <a:xfrm>
            <a:off x="504809" y="3612203"/>
            <a:ext cx="3457713" cy="523220"/>
            <a:chOff x="504809" y="3612203"/>
            <a:chExt cx="3457713" cy="523220"/>
          </a:xfrm>
        </p:grpSpPr>
        <p:sp>
          <p:nvSpPr>
            <p:cNvPr id="9227" name="Textfeld 2"/>
            <p:cNvSpPr txBox="1">
              <a:spLocks noChangeArrowheads="1"/>
            </p:cNvSpPr>
            <p:nvPr/>
          </p:nvSpPr>
          <p:spPr bwMode="auto">
            <a:xfrm>
              <a:off x="1203240" y="3612203"/>
              <a:ext cx="27592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Soziale Teilhabe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3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09" y="365191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504811" y="4332283"/>
            <a:ext cx="2941350" cy="523220"/>
            <a:chOff x="504811" y="4332283"/>
            <a:chExt cx="2941350" cy="523220"/>
          </a:xfrm>
        </p:grpSpPr>
        <p:sp>
          <p:nvSpPr>
            <p:cNvPr id="16" name="Textfeld 2"/>
            <p:cNvSpPr txBox="1">
              <a:spLocks noChangeArrowheads="1"/>
            </p:cNvSpPr>
            <p:nvPr/>
          </p:nvSpPr>
          <p:spPr bwMode="auto">
            <a:xfrm>
              <a:off x="1203239" y="4332283"/>
              <a:ext cx="22429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Identifikation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4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11" y="437199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/>
          <p:cNvGrpSpPr/>
          <p:nvPr/>
        </p:nvGrpSpPr>
        <p:grpSpPr>
          <a:xfrm>
            <a:off x="504808" y="5052363"/>
            <a:ext cx="4587802" cy="523220"/>
            <a:chOff x="504808" y="5052363"/>
            <a:chExt cx="4587802" cy="523220"/>
          </a:xfrm>
        </p:grpSpPr>
        <p:sp>
          <p:nvSpPr>
            <p:cNvPr id="9225" name="Textfeld 2"/>
            <p:cNvSpPr txBox="1">
              <a:spLocks noChangeArrowheads="1"/>
            </p:cNvSpPr>
            <p:nvPr/>
          </p:nvSpPr>
          <p:spPr bwMode="auto">
            <a:xfrm>
              <a:off x="1201417" y="5052363"/>
              <a:ext cx="38911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Weicher Standortfaktor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5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08" y="5092077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504807" y="5777257"/>
            <a:ext cx="2799920" cy="526308"/>
            <a:chOff x="504807" y="5777257"/>
            <a:chExt cx="2799920" cy="526308"/>
          </a:xfrm>
        </p:grpSpPr>
        <p:sp>
          <p:nvSpPr>
            <p:cNvPr id="19" name="Textfeld 2"/>
            <p:cNvSpPr txBox="1">
              <a:spLocks noChangeArrowheads="1"/>
            </p:cNvSpPr>
            <p:nvPr/>
          </p:nvSpPr>
          <p:spPr bwMode="auto">
            <a:xfrm>
              <a:off x="1186840" y="5777257"/>
              <a:ext cx="2117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Sinngebung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26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504807" y="582005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75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847844" y="3623933"/>
            <a:ext cx="2789866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Bürgerbus</a:t>
            </a:r>
            <a:r>
              <a:rPr lang="de-DE" altLang="de-DE" sz="3600" b="1" dirty="0">
                <a:latin typeface="HelveticaNeue LT 55 Roman" pitchFamily="34" charset="0"/>
              </a:rPr>
              <a:t> </a:t>
            </a:r>
            <a:endParaRPr lang="de-DE" altLang="de-DE" sz="3600" b="1" dirty="0" smtClean="0">
              <a:latin typeface="HelveticaNeue LT 55 Roman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err="1" smtClean="0">
                <a:latin typeface="HelveticaNeue LT 55 Roman" pitchFamily="34" charset="0"/>
              </a:rPr>
              <a:t>Wiernsheim</a:t>
            </a:r>
            <a:endParaRPr lang="de-DE" altLang="de-DE" sz="3600" b="1" dirty="0">
              <a:latin typeface="HelveticaNeue LT 55 Roman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76" y="1526519"/>
            <a:ext cx="4467356" cy="5067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9"/>
          <p:cNvGrpSpPr>
            <a:grpSpLocks/>
          </p:cNvGrpSpPr>
          <p:nvPr/>
        </p:nvGrpSpPr>
        <p:grpSpPr bwMode="auto">
          <a:xfrm rot="800093">
            <a:off x="6482793" y="2834770"/>
            <a:ext cx="628650" cy="858838"/>
            <a:chOff x="2814762" y="3593990"/>
            <a:chExt cx="628153" cy="858740"/>
          </a:xfrm>
        </p:grpSpPr>
        <p:sp>
          <p:nvSpPr>
            <p:cNvPr id="2" name="Doppelte Welle 1"/>
            <p:cNvSpPr/>
            <p:nvPr/>
          </p:nvSpPr>
          <p:spPr>
            <a:xfrm>
              <a:off x="2816757" y="3592953"/>
              <a:ext cx="620221" cy="396830"/>
            </a:xfrm>
            <a:prstGeom prst="doubleWave">
              <a:avLst/>
            </a:prstGeom>
            <a:solidFill>
              <a:srgbClr val="62E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2814270" y="3593314"/>
              <a:ext cx="15862" cy="85873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58" y="1925421"/>
            <a:ext cx="2288510" cy="18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2316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094922" y="1598212"/>
            <a:ext cx="4627659" cy="4977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492801" y="2755596"/>
            <a:ext cx="7732047" cy="954107"/>
            <a:chOff x="492801" y="1621771"/>
            <a:chExt cx="7732047" cy="954107"/>
          </a:xfrm>
        </p:grpSpPr>
        <p:sp>
          <p:nvSpPr>
            <p:cNvPr id="4116" name="Textfeld 2"/>
            <p:cNvSpPr txBox="1">
              <a:spLocks noChangeArrowheads="1"/>
            </p:cNvSpPr>
            <p:nvPr/>
          </p:nvSpPr>
          <p:spPr bwMode="auto">
            <a:xfrm>
              <a:off x="1231780" y="1621771"/>
              <a:ext cx="699306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November 2008 erstes Treffen Arbeitskreis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Umwelt und Verkehr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0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1662140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ieren 6"/>
          <p:cNvGrpSpPr/>
          <p:nvPr/>
        </p:nvGrpSpPr>
        <p:grpSpPr>
          <a:xfrm>
            <a:off x="492801" y="3858910"/>
            <a:ext cx="6171777" cy="954107"/>
            <a:chOff x="492801" y="2202797"/>
            <a:chExt cx="6171777" cy="954107"/>
          </a:xfrm>
        </p:grpSpPr>
        <p:sp>
          <p:nvSpPr>
            <p:cNvPr id="4114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544213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Oktober 2010 Gründung des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WIPS Bürgerbus </a:t>
              </a:r>
              <a:r>
                <a:rPr lang="de-DE" altLang="de-DE" sz="2800" dirty="0" err="1" smtClean="0">
                  <a:latin typeface="HelveticaNeue LT 55 Roman" pitchFamily="34" charset="0"/>
                </a:rPr>
                <a:t>Wiernsheim</a:t>
              </a:r>
              <a:r>
                <a:rPr lang="de-DE" altLang="de-DE" sz="2800" dirty="0" smtClean="0">
                  <a:latin typeface="HelveticaNeue LT 55 Roman" pitchFamily="34" charset="0"/>
                </a:rPr>
                <a:t> e.V.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1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2" y="142487"/>
            <a:ext cx="981075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492801" y="4920247"/>
            <a:ext cx="7528302" cy="954107"/>
            <a:chOff x="492801" y="2202797"/>
            <a:chExt cx="7528302" cy="954107"/>
          </a:xfrm>
        </p:grpSpPr>
        <p:sp>
          <p:nvSpPr>
            <p:cNvPr id="14" name="Textfeld 2"/>
            <p:cNvSpPr txBox="1">
              <a:spLocks noChangeArrowheads="1"/>
            </p:cNvSpPr>
            <p:nvPr/>
          </p:nvSpPr>
          <p:spPr bwMode="auto">
            <a:xfrm>
              <a:off x="1222447" y="2202797"/>
              <a:ext cx="679865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18. August 2011 Start des Linienverkehrs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 dirty="0" smtClean="0">
                  <a:latin typeface="HelveticaNeue LT 55 Roman" pitchFamily="34" charset="0"/>
                </a:rPr>
                <a:t>an drei Wochentagen</a:t>
              </a:r>
              <a:endParaRPr lang="de-DE" altLang="de-DE" sz="2800" dirty="0">
                <a:latin typeface="HelveticaNeue LT 55 Roman" pitchFamily="34" charset="0"/>
              </a:endParaRPr>
            </a:p>
          </p:txBody>
        </p:sp>
        <p:pic>
          <p:nvPicPr>
            <p:cNvPr id="15" name="Picture 2" descr="Ähnliches Fot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1" t="5441" r="9890" b="12647"/>
            <a:stretch/>
          </p:blipFill>
          <p:spPr bwMode="auto">
            <a:xfrm flipH="1">
              <a:off x="492801" y="2241579"/>
              <a:ext cx="508557" cy="4835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feld 2"/>
          <p:cNvSpPr txBox="1">
            <a:spLocks noChangeArrowheads="1"/>
          </p:cNvSpPr>
          <p:nvPr/>
        </p:nvSpPr>
        <p:spPr bwMode="auto">
          <a:xfrm>
            <a:off x="1167144" y="1871897"/>
            <a:ext cx="2699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 smtClean="0">
                <a:latin typeface="HelveticaNeue LT 55 Roman" pitchFamily="34" charset="0"/>
              </a:rPr>
              <a:t>Entstehung</a:t>
            </a:r>
          </a:p>
        </p:txBody>
      </p:sp>
    </p:spTree>
    <p:extLst>
      <p:ext uri="{BB962C8B-B14F-4D97-AF65-F5344CB8AC3E}">
        <p14:creationId xmlns:p14="http://schemas.microsoft.com/office/powerpoint/2010/main" val="27714018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Bildschirmpräsentation (4:3)</PresentationFormat>
  <Paragraphs>136</Paragraphs>
  <Slides>22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Schuster, Fred</dc:creator>
  <cp:lastModifiedBy>Klaus, Ute (LEL)</cp:lastModifiedBy>
  <cp:revision>40</cp:revision>
  <cp:lastPrinted>2017-07-05T14:01:39Z</cp:lastPrinted>
  <dcterms:created xsi:type="dcterms:W3CDTF">2015-04-24T08:32:13Z</dcterms:created>
  <dcterms:modified xsi:type="dcterms:W3CDTF">2017-07-17T11:01:45Z</dcterms:modified>
</cp:coreProperties>
</file>